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62" r:id="rId2"/>
    <p:sldId id="265" r:id="rId3"/>
    <p:sldId id="264" r:id="rId4"/>
    <p:sldId id="267" r:id="rId5"/>
    <p:sldId id="266" r:id="rId6"/>
    <p:sldId id="268" r:id="rId7"/>
    <p:sldId id="315" r:id="rId8"/>
    <p:sldId id="318" r:id="rId9"/>
    <p:sldId id="316" r:id="rId10"/>
    <p:sldId id="317" r:id="rId11"/>
    <p:sldId id="308" r:id="rId12"/>
    <p:sldId id="307" r:id="rId13"/>
    <p:sldId id="309" r:id="rId14"/>
    <p:sldId id="310" r:id="rId15"/>
    <p:sldId id="311" r:id="rId16"/>
    <p:sldId id="357" r:id="rId17"/>
    <p:sldId id="322" r:id="rId18"/>
    <p:sldId id="323" r:id="rId19"/>
    <p:sldId id="324" r:id="rId20"/>
    <p:sldId id="350" r:id="rId21"/>
    <p:sldId id="325" r:id="rId22"/>
    <p:sldId id="326" r:id="rId23"/>
    <p:sldId id="328" r:id="rId24"/>
    <p:sldId id="329" r:id="rId25"/>
    <p:sldId id="330" r:id="rId26"/>
    <p:sldId id="331" r:id="rId27"/>
    <p:sldId id="349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51" r:id="rId46"/>
    <p:sldId id="352" r:id="rId47"/>
    <p:sldId id="353" r:id="rId48"/>
    <p:sldId id="354" r:id="rId49"/>
    <p:sldId id="355" r:id="rId50"/>
    <p:sldId id="356" r:id="rId51"/>
    <p:sldId id="312" r:id="rId52"/>
    <p:sldId id="270" r:id="rId53"/>
    <p:sldId id="273" r:id="rId54"/>
    <p:sldId id="271" r:id="rId55"/>
    <p:sldId id="272" r:id="rId56"/>
    <p:sldId id="276" r:id="rId57"/>
    <p:sldId id="274" r:id="rId58"/>
    <p:sldId id="275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87" r:id="rId67"/>
    <p:sldId id="327" r:id="rId68"/>
    <p:sldId id="286" r:id="rId69"/>
    <p:sldId id="288" r:id="rId70"/>
    <p:sldId id="289" r:id="rId71"/>
    <p:sldId id="290" r:id="rId72"/>
    <p:sldId id="291" r:id="rId73"/>
    <p:sldId id="292" r:id="rId74"/>
    <p:sldId id="293" r:id="rId75"/>
    <p:sldId id="295" r:id="rId76"/>
    <p:sldId id="294" r:id="rId77"/>
    <p:sldId id="296" r:id="rId78"/>
    <p:sldId id="297" r:id="rId79"/>
    <p:sldId id="298" r:id="rId80"/>
    <p:sldId id="299" r:id="rId81"/>
    <p:sldId id="300" r:id="rId82"/>
    <p:sldId id="301" r:id="rId83"/>
    <p:sldId id="302" r:id="rId84"/>
    <p:sldId id="303" r:id="rId8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orient="horz" pos="110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675"/>
    <a:srgbClr val="48AA43"/>
    <a:srgbClr val="FFFFCC"/>
    <a:srgbClr val="92C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83684" autoAdjust="0"/>
  </p:normalViewPr>
  <p:slideViewPr>
    <p:cSldViewPr snapToGrid="0">
      <p:cViewPr varScale="1">
        <p:scale>
          <a:sx n="86" d="100"/>
          <a:sy n="86" d="100"/>
        </p:scale>
        <p:origin x="693" y="42"/>
      </p:cViewPr>
      <p:guideLst>
        <p:guide orient="horz" pos="1617"/>
        <p:guide orient="horz" pos="110"/>
        <p:guide pos="2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patial.org/spatial/6-crs.html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examples/quick-start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shapefiles/what-is-a-shapefile.htm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apiquen-sig.jimdo.com/english-version/free-downloads/mexico/" TargetMode="External"/><Relationship Id="rId4" Type="http://schemas.openxmlformats.org/officeDocument/2006/relationships/hyperlink" Target="http://desktop.arcgis.com/en/arcmap/10.3/manage-data/shapefiles/shapefile-file-extensions.htm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shapefiles/what-is-a-shapefile.htm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apiquen-sig.jimdo.com/english-version/free-downloads/mexico/" TargetMode="External"/><Relationship Id="rId4" Type="http://schemas.openxmlformats.org/officeDocument/2006/relationships/hyperlink" Target="http://desktop.arcgis.com/en/arcmap/10.3/manage-data/shapefiles/shapefile-file-extensions.htm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430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https://rspatial.org/spatial/6-crs.html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81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81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https://leafletjs.com/examples/quick-start/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83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to use the lnd84 object? Would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lnd</a:t>
            </a:r>
            <a:r>
              <a:rPr lang="en-US" baseline="0" dirty="0" smtClean="0"/>
              <a:t> object work as well?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0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24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81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96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3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38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http://desktop.arcgis.com/en/arcmap/10.3/manage-data/shapefiles/what-is-a-shapefile.htm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http://desktop.arcgis.com/en/arcmap/10.3/manage-data/shapefiles/shapefile-file-extensions.htm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https://tapiquen-sig.jimdo.com/english-version/free-downloads/mexico/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60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http://desktop.arcgis.com/en/arcmap/10.3/manage-data/shapefiles/what-is-a-shapefile.htm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http://desktop.arcgis.com/en/arcmap/10.3/manage-data/shapefiles/shapefile-file-extensions.htm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https://tapiquen-sig.jimdo.com/english-version/free-downloads/mexico/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11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https://cran.r-project.org/doc/contrib/intro-spatial-rl.pdf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48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1" y="4508131"/>
            <a:ext cx="9151963" cy="64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1701496"/>
            <a:ext cx="7772400" cy="61555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3538" y="2736530"/>
            <a:ext cx="7789863" cy="323165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2520899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483078" y="4117997"/>
            <a:ext cx="2868422" cy="213943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3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91" y="4140684"/>
            <a:ext cx="3075857" cy="19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HME_logo_acr_RGB_sm.png"/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" y="335091"/>
            <a:ext cx="1409278" cy="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3538" y="177800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3538" y="1438275"/>
            <a:ext cx="2531035" cy="297724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86472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3538" y="870334"/>
            <a:ext cx="2531035" cy="56589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3" y="1438275"/>
            <a:ext cx="2531035" cy="297724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3" y="870334"/>
            <a:ext cx="2531035" cy="56589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176754" y="1438275"/>
            <a:ext cx="2531035" cy="297724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76754" y="870334"/>
            <a:ext cx="2531035" cy="56589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36224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86472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436224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76575" y="866776"/>
            <a:ext cx="0" cy="354874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84421" y="866776"/>
            <a:ext cx="0" cy="354874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 userDrawn="1">
            <p:ph type="sldNum" sz="quarter" idx="18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4018" y="170815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3538" y="937700"/>
            <a:ext cx="2336800" cy="349237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1" y="937699"/>
            <a:ext cx="5438775" cy="35004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4603" y="177011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3538" y="3671393"/>
            <a:ext cx="8229600" cy="48672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4603" y="910829"/>
            <a:ext cx="8234362" cy="2660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52437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3538" y="168552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3538" y="1779413"/>
            <a:ext cx="4120953" cy="236270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6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3538" y="168552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778999"/>
            <a:ext cx="9144000" cy="368799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481349"/>
            <a:ext cx="8229600" cy="661968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6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Explanatory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63538" y="170815"/>
            <a:ext cx="8229600" cy="55399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778999"/>
            <a:ext cx="9144000" cy="4364501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8" y="857250"/>
            <a:ext cx="8229600" cy="3318965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1800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4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8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38" y="169300"/>
            <a:ext cx="8191500" cy="492443"/>
          </a:xfrm>
        </p:spPr>
        <p:txBody>
          <a:bodyPr/>
          <a:lstStyle>
            <a:lvl1pPr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8" y="857250"/>
            <a:ext cx="8229600" cy="3339437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1800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4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38" y="169300"/>
            <a:ext cx="8191500" cy="492443"/>
          </a:xfrm>
        </p:spPr>
        <p:txBody>
          <a:bodyPr/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8" y="857250"/>
            <a:ext cx="8229600" cy="3237078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16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538" y="855023"/>
            <a:ext cx="4038600" cy="349520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55023"/>
            <a:ext cx="4038600" cy="349520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538" y="748353"/>
            <a:ext cx="4040188" cy="62324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3538" y="1371599"/>
            <a:ext cx="4040188" cy="3040040"/>
          </a:xfrm>
        </p:spPr>
        <p:txBody>
          <a:bodyPr/>
          <a:lstStyle>
            <a:lvl1pPr>
              <a:spcBef>
                <a:spcPts val="60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2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57260"/>
            <a:ext cx="4041775" cy="623248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80506"/>
            <a:ext cx="4041775" cy="3041369"/>
          </a:xfrm>
        </p:spPr>
        <p:txBody>
          <a:bodyPr/>
          <a:lstStyle>
            <a:lvl1pPr>
              <a:spcBef>
                <a:spcPts val="600"/>
              </a:spcBef>
              <a:defRPr sz="16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2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2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3538" y="169300"/>
            <a:ext cx="8191500" cy="55399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3538" y="169300"/>
            <a:ext cx="81915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858441"/>
            <a:ext cx="8199438" cy="317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1" y="4908835"/>
            <a:ext cx="9151963" cy="24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84868" y="46235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8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816" y="4632582"/>
            <a:ext cx="2356834" cy="1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451582" y="4602857"/>
            <a:ext cx="2812318" cy="202816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1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1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12000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16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400"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58774" y="1701496"/>
            <a:ext cx="8101831" cy="615553"/>
          </a:xfrm>
        </p:spPr>
        <p:txBody>
          <a:bodyPr/>
          <a:lstStyle/>
          <a:p>
            <a:r>
              <a:rPr lang="en-US" altLang="en-US" dirty="0" smtClean="0"/>
              <a:t>Spatial mapping in R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Shade Wilson</a:t>
            </a:r>
          </a:p>
          <a:p>
            <a:r>
              <a:rPr lang="en-US" altLang="en-US" dirty="0" smtClean="0"/>
              <a:t>Jamal Yearwood</a:t>
            </a:r>
          </a:p>
          <a:p>
            <a:r>
              <a:rPr lang="en-US" altLang="en-US" dirty="0" smtClean="0"/>
              <a:t>16/8/19</a:t>
            </a:r>
          </a:p>
        </p:txBody>
      </p:sp>
      <p:pic>
        <p:nvPicPr>
          <p:cNvPr id="1026" name="Picture 2" descr="Image result for in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30" y="201981"/>
            <a:ext cx="2457370" cy="8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9" y="175837"/>
            <a:ext cx="6895950" cy="44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62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439478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R Basics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4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196"/>
          <a:stretch/>
        </p:blipFill>
        <p:spPr>
          <a:xfrm>
            <a:off x="317155" y="133043"/>
            <a:ext cx="7770736" cy="42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14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98"/>
          <a:stretch/>
        </p:blipFill>
        <p:spPr>
          <a:xfrm>
            <a:off x="310530" y="156209"/>
            <a:ext cx="6893031" cy="42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9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3992"/>
          <a:stretch/>
        </p:blipFill>
        <p:spPr>
          <a:xfrm>
            <a:off x="304799" y="101917"/>
            <a:ext cx="6679096" cy="44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7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914"/>
          <a:stretch/>
        </p:blipFill>
        <p:spPr>
          <a:xfrm>
            <a:off x="297270" y="85112"/>
            <a:ext cx="7150452" cy="43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4989"/>
            <a:ext cx="4062152" cy="43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88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2"/>
            <a:ext cx="9144000" cy="4784757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Vectors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55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8" y="169300"/>
            <a:ext cx="7567561" cy="44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4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6" y="169300"/>
            <a:ext cx="7534279" cy="42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6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</a:t>
            </a:fld>
            <a:endParaRPr lang="en-US"/>
          </a:p>
        </p:txBody>
      </p:sp>
      <p:pic>
        <p:nvPicPr>
          <p:cNvPr id="2050" name="Picture 2" descr="https://avatars2.githubusercontent.com/u/24857068?s=460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1" y="967542"/>
            <a:ext cx="2022236" cy="20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may contain: 1 person, smiling, stand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2" r="16506" b="19271"/>
          <a:stretch/>
        </p:blipFill>
        <p:spPr bwMode="auto">
          <a:xfrm>
            <a:off x="4908429" y="967542"/>
            <a:ext cx="2606165" cy="20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073" y="3138972"/>
            <a:ext cx="3586215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b="1" dirty="0" smtClean="0"/>
              <a:t>Shade Wilson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 smtClean="0"/>
              <a:t>Post-Bachelor Fellow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 smtClean="0"/>
              <a:t>Skin Diseases, Causes of Death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9718" y="3138972"/>
            <a:ext cx="3586215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b="1" dirty="0" smtClean="0"/>
              <a:t>Jamal Yearwood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 smtClean="0"/>
              <a:t>Post-Bachelor Fellow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 smtClean="0"/>
              <a:t>Heath Access and Equality Index (HAQI), Health Systems</a:t>
            </a:r>
          </a:p>
        </p:txBody>
      </p:sp>
    </p:spTree>
    <p:extLst>
      <p:ext uri="{BB962C8B-B14F-4D97-AF65-F5344CB8AC3E}">
        <p14:creationId xmlns:p14="http://schemas.microsoft.com/office/powerpoint/2010/main" val="380528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12669"/>
            <a:ext cx="4678684" cy="43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8" y="96125"/>
            <a:ext cx="6142600" cy="4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65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" y="140442"/>
            <a:ext cx="6303818" cy="44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82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0" y="105198"/>
            <a:ext cx="6722854" cy="43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08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33740"/>
            <a:ext cx="5525192" cy="43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71363"/>
            <a:ext cx="6311104" cy="44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3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" y="153788"/>
            <a:ext cx="6622473" cy="43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70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2"/>
            <a:ext cx="9144000" cy="4795841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Data frames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68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273"/>
          <a:stretch/>
        </p:blipFill>
        <p:spPr>
          <a:xfrm>
            <a:off x="271549" y="85966"/>
            <a:ext cx="6694516" cy="673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1455"/>
          <a:stretch/>
        </p:blipFill>
        <p:spPr>
          <a:xfrm>
            <a:off x="0" y="1468583"/>
            <a:ext cx="6694516" cy="12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1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0" y="100868"/>
            <a:ext cx="6412075" cy="42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4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 smtClean="0"/>
              <a:t>workshop, not a lecture! We want to know more about you</a:t>
            </a:r>
            <a:endParaRPr lang="en-US" dirty="0"/>
          </a:p>
          <a:p>
            <a:r>
              <a:rPr lang="en-US" dirty="0"/>
              <a:t>Name</a:t>
            </a:r>
          </a:p>
          <a:p>
            <a:r>
              <a:rPr lang="en-US" dirty="0" smtClean="0"/>
              <a:t>Your work at INSP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Experience using R</a:t>
            </a:r>
            <a:endParaRPr lang="en-US" dirty="0"/>
          </a:p>
          <a:p>
            <a:r>
              <a:rPr lang="en-US" dirty="0"/>
              <a:t>Experience in </a:t>
            </a:r>
            <a:r>
              <a:rPr lang="en-US" dirty="0" smtClean="0"/>
              <a:t>Stata, other programming languages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E776F5-9A26-455E-BF09-7D727D02200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" y="124098"/>
            <a:ext cx="5588035" cy="29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86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6" y="169300"/>
            <a:ext cx="6079374" cy="42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6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8" y="100585"/>
            <a:ext cx="5482585" cy="44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17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1" y="103442"/>
            <a:ext cx="6673881" cy="44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30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124423"/>
            <a:ext cx="6411884" cy="43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6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7" y="104089"/>
            <a:ext cx="6683764" cy="44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1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2" y="108458"/>
            <a:ext cx="6384005" cy="43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6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5" y="126521"/>
            <a:ext cx="7363670" cy="43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94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2" y="104917"/>
            <a:ext cx="7130771" cy="43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42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" y="150630"/>
            <a:ext cx="5896889" cy="4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to talk ~15 </a:t>
            </a:r>
            <a:r>
              <a:rPr lang="en-US" dirty="0" err="1" smtClean="0"/>
              <a:t>mins</a:t>
            </a:r>
            <a:r>
              <a:rPr lang="en-US" dirty="0" smtClean="0"/>
              <a:t> per section</a:t>
            </a:r>
            <a:endParaRPr lang="en-US" dirty="0" smtClean="0"/>
          </a:p>
          <a:p>
            <a:r>
              <a:rPr lang="en-US" dirty="0" smtClean="0"/>
              <a:t>Majority of time on e</a:t>
            </a:r>
            <a:r>
              <a:rPr lang="en-US" dirty="0" smtClean="0"/>
              <a:t>xercises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R basics</a:t>
            </a:r>
          </a:p>
          <a:p>
            <a:pPr lvl="1"/>
            <a:r>
              <a:rPr lang="en-US" dirty="0" smtClean="0"/>
              <a:t>Spatial mapping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Feel free to stop and ask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5" y="127136"/>
            <a:ext cx="3194851" cy="42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5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4" y="113600"/>
            <a:ext cx="6817593" cy="43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1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300"/>
            <a:ext cx="6797774" cy="41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1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69300"/>
            <a:ext cx="6755476" cy="4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7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8" y="169300"/>
            <a:ext cx="6889631" cy="42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98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2"/>
            <a:ext cx="9144000" cy="4770782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R vs Stata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85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98" y="101476"/>
            <a:ext cx="6060140" cy="45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0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11" y="0"/>
            <a:ext cx="6175513" cy="45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9477" y="169300"/>
            <a:ext cx="7494543" cy="2248119"/>
            <a:chOff x="629477" y="169300"/>
            <a:chExt cx="7494543" cy="22481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90208"/>
            <a:stretch/>
          </p:blipFill>
          <p:spPr>
            <a:xfrm>
              <a:off x="629477" y="169300"/>
              <a:ext cx="7494543" cy="3674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9878"/>
            <a:stretch/>
          </p:blipFill>
          <p:spPr>
            <a:xfrm>
              <a:off x="629477" y="536713"/>
              <a:ext cx="7494543" cy="18807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4" y="2417419"/>
            <a:ext cx="7457526" cy="2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0"/>
            <a:ext cx="6915204" cy="51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8" y="857250"/>
            <a:ext cx="8229600" cy="3766300"/>
          </a:xfrm>
        </p:spPr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R</a:t>
            </a:r>
          </a:p>
          <a:p>
            <a:r>
              <a:rPr lang="en-US" dirty="0" smtClean="0"/>
              <a:t>R basics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Data frames</a:t>
            </a:r>
            <a:endParaRPr lang="en-US" dirty="0" smtClean="0"/>
          </a:p>
          <a:p>
            <a:r>
              <a:rPr lang="en-US" dirty="0" smtClean="0"/>
              <a:t>Introduction to spatial data in R</a:t>
            </a:r>
          </a:p>
          <a:p>
            <a:r>
              <a:rPr lang="en-US" dirty="0" smtClean="0"/>
              <a:t>Manipulating spatial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time permits:</a:t>
            </a:r>
          </a:p>
          <a:p>
            <a:r>
              <a:rPr lang="en-US" dirty="0"/>
              <a:t>R vs Stata </a:t>
            </a:r>
            <a:r>
              <a:rPr lang="en-US" dirty="0" smtClean="0"/>
              <a:t>(?)</a:t>
            </a:r>
          </a:p>
          <a:p>
            <a:r>
              <a:rPr lang="en-US" dirty="0" smtClean="0"/>
              <a:t>Spatial </a:t>
            </a:r>
            <a:r>
              <a:rPr lang="en-US" dirty="0"/>
              <a:t>data in R using ggplot2 and leaflet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35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72" y="0"/>
            <a:ext cx="6855493" cy="49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43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4"/>
            <a:ext cx="9144000" cy="4762591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Introducing </a:t>
            </a:r>
            <a:r>
              <a:rPr lang="en-US" sz="8000" dirty="0" smtClean="0">
                <a:solidFill>
                  <a:schemeClr val="bg1"/>
                </a:solidFill>
              </a:rPr>
              <a:t>spatial data in R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52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Packages we’ll use today:</a:t>
            </a:r>
          </a:p>
          <a:p>
            <a:r>
              <a:rPr lang="en-US" b="1" dirty="0" err="1"/>
              <a:t>rgdal</a:t>
            </a:r>
            <a:r>
              <a:rPr lang="en-US" dirty="0"/>
              <a:t>: </a:t>
            </a:r>
            <a:r>
              <a:rPr lang="en-US" sz="1600" dirty="0"/>
              <a:t>R’s interface to the popular C/C++ spatial data processing library </a:t>
            </a:r>
            <a:r>
              <a:rPr lang="en-US" sz="1600" dirty="0" err="1" smtClean="0"/>
              <a:t>gdal</a:t>
            </a:r>
            <a:endParaRPr lang="en-US" sz="1600" dirty="0" smtClean="0"/>
          </a:p>
          <a:p>
            <a:r>
              <a:rPr lang="en-US" b="1" dirty="0" err="1"/>
              <a:t>r</a:t>
            </a:r>
            <a:r>
              <a:rPr lang="en-US" b="1" dirty="0" err="1" smtClean="0"/>
              <a:t>geos</a:t>
            </a:r>
            <a:r>
              <a:rPr lang="en-US" dirty="0"/>
              <a:t>: </a:t>
            </a:r>
            <a:r>
              <a:rPr lang="en-US" sz="1600" dirty="0"/>
              <a:t>R’s interface to the powerful vector processing library </a:t>
            </a:r>
            <a:r>
              <a:rPr lang="en-US" sz="1600" dirty="0" smtClean="0"/>
              <a:t>geos</a:t>
            </a:r>
            <a:endParaRPr lang="en-US" dirty="0" smtClean="0"/>
          </a:p>
          <a:p>
            <a:r>
              <a:rPr lang="en-US" b="1" dirty="0" err="1"/>
              <a:t>tmap</a:t>
            </a:r>
            <a:r>
              <a:rPr lang="en-US" dirty="0"/>
              <a:t>: </a:t>
            </a:r>
            <a:r>
              <a:rPr lang="en-US" sz="1600" dirty="0"/>
              <a:t>a new </a:t>
            </a:r>
            <a:r>
              <a:rPr lang="en-US" sz="1600" dirty="0" smtClean="0"/>
              <a:t>package </a:t>
            </a:r>
            <a:r>
              <a:rPr lang="en-US" sz="1600" dirty="0"/>
              <a:t>for rapidly creating beautiful </a:t>
            </a:r>
            <a:r>
              <a:rPr lang="en-US" sz="1600" dirty="0" smtClean="0"/>
              <a:t>maps</a:t>
            </a:r>
          </a:p>
          <a:p>
            <a:r>
              <a:rPr lang="en-US" b="1" dirty="0" smtClean="0"/>
              <a:t>leaflet: </a:t>
            </a:r>
            <a:r>
              <a:rPr lang="en-US" sz="1600" dirty="0" smtClean="0"/>
              <a:t>simple, fast </a:t>
            </a:r>
            <a:r>
              <a:rPr lang="en-US" sz="1600" dirty="0"/>
              <a:t>way to </a:t>
            </a:r>
            <a:r>
              <a:rPr lang="en-US" sz="1600" dirty="0" smtClean="0"/>
              <a:t>host </a:t>
            </a:r>
            <a:r>
              <a:rPr lang="en-US" sz="1600" dirty="0"/>
              <a:t>interactive </a:t>
            </a:r>
            <a:r>
              <a:rPr lang="en-US" sz="1600" dirty="0" smtClean="0"/>
              <a:t>maps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Others:</a:t>
            </a:r>
          </a:p>
          <a:p>
            <a:r>
              <a:rPr lang="en-US" b="1" dirty="0" err="1"/>
              <a:t>g</a:t>
            </a:r>
            <a:r>
              <a:rPr lang="en-US" b="1" dirty="0" err="1" smtClean="0"/>
              <a:t>gmap</a:t>
            </a:r>
            <a:r>
              <a:rPr lang="en-US" dirty="0" smtClean="0"/>
              <a:t>, </a:t>
            </a:r>
            <a:r>
              <a:rPr lang="en-US" b="1" dirty="0" smtClean="0"/>
              <a:t>raster</a:t>
            </a:r>
            <a:r>
              <a:rPr lang="en-US" dirty="0" smtClean="0"/>
              <a:t>, </a:t>
            </a:r>
            <a:r>
              <a:rPr lang="en-US" b="1" dirty="0" err="1" smtClean="0"/>
              <a:t>maptools</a:t>
            </a:r>
            <a:r>
              <a:rPr lang="en-US" dirty="0" smtClean="0"/>
              <a:t>, and many more!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17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in R: </a:t>
            </a:r>
            <a:r>
              <a:rPr lang="en-US" dirty="0" err="1" smtClean="0"/>
              <a:t>shapefiles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Shapefile</a:t>
            </a:r>
            <a:r>
              <a:rPr lang="en-US" dirty="0" smtClean="0"/>
              <a:t>: a file format for storing information on geographic features like cities, countries, and more. Can be represented by points, lines, or polygons</a:t>
            </a:r>
          </a:p>
          <a:p>
            <a:endParaRPr lang="en-US" dirty="0" smtClean="0"/>
          </a:p>
          <a:p>
            <a:r>
              <a:rPr lang="en-US" dirty="0" smtClean="0"/>
              <a:t>Made up of a number of different files such as </a:t>
            </a:r>
            <a:r>
              <a:rPr lang="en-US" i="1" dirty="0" smtClean="0"/>
              <a:t>.</a:t>
            </a:r>
            <a:r>
              <a:rPr lang="en-US" i="1" dirty="0" err="1" smtClean="0"/>
              <a:t>prj</a:t>
            </a:r>
            <a:r>
              <a:rPr lang="en-US" dirty="0" smtClean="0"/>
              <a:t>, </a:t>
            </a:r>
            <a:r>
              <a:rPr lang="en-US" i="1" dirty="0" smtClean="0"/>
              <a:t>.dbf</a:t>
            </a:r>
            <a:r>
              <a:rPr lang="en-US" dirty="0" smtClean="0"/>
              <a:t>, </a:t>
            </a:r>
            <a:r>
              <a:rPr lang="en-US" i="1" dirty="0" smtClean="0"/>
              <a:t>.</a:t>
            </a:r>
            <a:r>
              <a:rPr lang="en-US" i="1" dirty="0" err="1" smtClean="0"/>
              <a:t>shp</a:t>
            </a:r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Many can be downloaded online for free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01" y="2516732"/>
            <a:ext cx="3241399" cy="2626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9581" y="4835150"/>
            <a:ext cx="296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 smtClean="0"/>
              <a:t>Greater London area</a:t>
            </a:r>
          </a:p>
        </p:txBody>
      </p:sp>
    </p:spTree>
    <p:extLst>
      <p:ext uri="{BB962C8B-B14F-4D97-AF65-F5344CB8AC3E}">
        <p14:creationId xmlns:p14="http://schemas.microsoft.com/office/powerpoint/2010/main" val="3030752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in R: </a:t>
            </a:r>
            <a:r>
              <a:rPr lang="en-US" dirty="0" err="1" smtClean="0"/>
              <a:t>shapefiles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Shapefile</a:t>
            </a:r>
            <a:r>
              <a:rPr lang="en-US" dirty="0" smtClean="0"/>
              <a:t>: a file format for storing information on geographic features like cities, countries, and more. Can be represented by points, lines, or polygons</a:t>
            </a:r>
          </a:p>
          <a:p>
            <a:endParaRPr lang="en-US" dirty="0" smtClean="0"/>
          </a:p>
          <a:p>
            <a:r>
              <a:rPr lang="en-US" dirty="0" smtClean="0"/>
              <a:t>Made up of a number of different files such as </a:t>
            </a:r>
            <a:r>
              <a:rPr lang="en-US" i="1" dirty="0" smtClean="0"/>
              <a:t>.</a:t>
            </a:r>
            <a:r>
              <a:rPr lang="en-US" i="1" dirty="0" err="1" smtClean="0"/>
              <a:t>prj</a:t>
            </a:r>
            <a:r>
              <a:rPr lang="en-US" dirty="0" smtClean="0"/>
              <a:t>, </a:t>
            </a:r>
            <a:r>
              <a:rPr lang="en-US" i="1" dirty="0" smtClean="0"/>
              <a:t>.dbf</a:t>
            </a:r>
            <a:r>
              <a:rPr lang="en-US" dirty="0" smtClean="0"/>
              <a:t>, </a:t>
            </a:r>
            <a:r>
              <a:rPr lang="en-US" i="1" dirty="0" smtClean="0"/>
              <a:t>.</a:t>
            </a:r>
            <a:r>
              <a:rPr lang="en-US" i="1" dirty="0" err="1" smtClean="0"/>
              <a:t>shp</a:t>
            </a:r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Many can be downloaded online for free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22" y="2603575"/>
            <a:ext cx="2427013" cy="2455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9826" y="4234070"/>
            <a:ext cx="2339009" cy="38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18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684105" y="4245994"/>
            <a:ext cx="2875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 smtClean="0"/>
              <a:t>Main file, stores feature geometry</a:t>
            </a:r>
          </a:p>
        </p:txBody>
      </p:sp>
    </p:spTree>
    <p:extLst>
      <p:ext uri="{BB962C8B-B14F-4D97-AF65-F5344CB8AC3E}">
        <p14:creationId xmlns:p14="http://schemas.microsoft.com/office/powerpoint/2010/main" val="1609219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shapefiles</a:t>
            </a:r>
            <a:r>
              <a:rPr lang="en-US" dirty="0" smtClean="0"/>
              <a:t> into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readOGR</a:t>
            </a:r>
            <a:r>
              <a:rPr lang="en-US" dirty="0" smtClean="0"/>
              <a:t>()</a:t>
            </a:r>
          </a:p>
          <a:p>
            <a:r>
              <a:rPr lang="en-US" i="1" dirty="0" err="1"/>
              <a:t>d</a:t>
            </a:r>
            <a:r>
              <a:rPr lang="en-US" i="1" dirty="0" err="1" smtClean="0"/>
              <a:t>sn</a:t>
            </a:r>
            <a:r>
              <a:rPr lang="en-US" dirty="0" smtClean="0"/>
              <a:t> – data source name; the folder the file is saved in</a:t>
            </a:r>
          </a:p>
          <a:p>
            <a:r>
              <a:rPr lang="en-US" i="1" dirty="0" smtClean="0"/>
              <a:t>layer </a:t>
            </a:r>
            <a:r>
              <a:rPr lang="en-US" dirty="0" smtClean="0"/>
              <a:t>– the file name (no need to specify the </a:t>
            </a:r>
            <a:r>
              <a:rPr lang="en-US" i="1" dirty="0" smtClean="0"/>
              <a:t>.</a:t>
            </a:r>
            <a:r>
              <a:rPr lang="en-US" i="1" dirty="0" err="1" smtClean="0"/>
              <a:t>shp</a:t>
            </a:r>
            <a:r>
              <a:rPr lang="en-US" dirty="0" smtClean="0"/>
              <a:t> file extension)</a:t>
            </a:r>
          </a:p>
          <a:p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Information on the population of London Boroughs in 2001 and the percentage of the population participating in sporting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9809"/>
          <a:stretch/>
        </p:blipFill>
        <p:spPr>
          <a:xfrm>
            <a:off x="363538" y="3610967"/>
            <a:ext cx="6067425" cy="7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94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7" y="857250"/>
            <a:ext cx="8667819" cy="6120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Inputting the object name (</a:t>
            </a:r>
            <a:r>
              <a:rPr lang="en-US" i="1" dirty="0" err="1" smtClean="0"/>
              <a:t>lnd</a:t>
            </a:r>
            <a:r>
              <a:rPr lang="en-US" dirty="0" smtClean="0"/>
              <a:t>) into the console prints a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701"/>
            <a:ext cx="9144000" cy="1398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10" y="1778745"/>
            <a:ext cx="2007166" cy="1785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4069" y="3410451"/>
            <a:ext cx="225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 smtClean="0"/>
              <a:t>Greater London area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44069" y="3061252"/>
            <a:ext cx="1026505" cy="39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1162" y="2927750"/>
            <a:ext cx="1226366" cy="47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200" dirty="0"/>
              <a:t>1</a:t>
            </a:r>
            <a:r>
              <a:rPr lang="en-US" sz="1200" dirty="0" smtClean="0"/>
              <a:t> feature; 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200" dirty="0" smtClean="0"/>
              <a:t>1 row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537" y="1525234"/>
            <a:ext cx="6348689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b="1" dirty="0"/>
              <a:t>CRS</a:t>
            </a:r>
            <a:r>
              <a:rPr lang="en-US" dirty="0"/>
              <a:t> (Coordinate Reference System) says where spatial objects are </a:t>
            </a:r>
            <a:r>
              <a:rPr lang="en-US" dirty="0" smtClean="0"/>
              <a:t>in the world. Spatial data should always have a CRS. 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dirty="0"/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 smtClean="0"/>
              <a:t>More on this later</a:t>
            </a:r>
            <a:endParaRPr lang="en-US" b="1" dirty="0"/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3978315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Spatial objects like </a:t>
            </a:r>
            <a:r>
              <a:rPr lang="en-US" i="1" dirty="0" err="1" smtClean="0"/>
              <a:t>lnd</a:t>
            </a:r>
            <a:r>
              <a:rPr lang="en-US" dirty="0" smtClean="0"/>
              <a:t> are made up of a number of different </a:t>
            </a:r>
            <a:r>
              <a:rPr lang="en-US" b="1" dirty="0" smtClean="0"/>
              <a:t>slots:</a:t>
            </a:r>
          </a:p>
          <a:p>
            <a:r>
              <a:rPr lang="en-US" b="1" dirty="0" smtClean="0"/>
              <a:t>@data</a:t>
            </a:r>
            <a:r>
              <a:rPr lang="en-US" dirty="0" smtClean="0"/>
              <a:t> – non-geographic attribute data aka the information we want to graph</a:t>
            </a:r>
          </a:p>
          <a:p>
            <a:r>
              <a:rPr lang="en-US" b="1" dirty="0" smtClean="0"/>
              <a:t>@polygons</a:t>
            </a:r>
            <a:r>
              <a:rPr lang="en-US" dirty="0" smtClean="0"/>
              <a:t>, </a:t>
            </a:r>
            <a:r>
              <a:rPr lang="en-US" b="1" dirty="0" smtClean="0"/>
              <a:t>@lines</a:t>
            </a:r>
            <a:r>
              <a:rPr lang="en-US" dirty="0" smtClean="0"/>
              <a:t> – make up the physical boundaries</a:t>
            </a:r>
          </a:p>
          <a:p>
            <a:r>
              <a:rPr lang="en-US" dirty="0" smtClean="0"/>
              <a:t>Slots are accessed using the </a:t>
            </a:r>
            <a:r>
              <a:rPr lang="en-US" b="1" dirty="0" smtClean="0"/>
              <a:t>@</a:t>
            </a:r>
            <a:r>
              <a:rPr lang="en-US" dirty="0" smtClean="0"/>
              <a:t> symbol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88" y="2516732"/>
            <a:ext cx="7048500" cy="23431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2104" y="2643809"/>
            <a:ext cx="53008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66271" y="2489920"/>
            <a:ext cx="220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 smtClean="0">
                <a:solidFill>
                  <a:schemeClr val="bg1"/>
                </a:solidFill>
              </a:rPr>
              <a:t>View first few rows</a:t>
            </a:r>
          </a:p>
        </p:txBody>
      </p:sp>
    </p:spTree>
    <p:extLst>
      <p:ext uri="{BB962C8B-B14F-4D97-AF65-F5344CB8AC3E}">
        <p14:creationId xmlns:p14="http://schemas.microsoft.com/office/powerpoint/2010/main" val="66824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explore the </a:t>
            </a:r>
            <a:r>
              <a:rPr lang="en-US" b="1" dirty="0" smtClean="0"/>
              <a:t>@data</a:t>
            </a:r>
            <a:r>
              <a:rPr lang="en-US" dirty="0" smtClean="0"/>
              <a:t> slot as if it were any other </a:t>
            </a:r>
            <a:r>
              <a:rPr lang="en-US" i="1" dirty="0" err="1" smtClean="0"/>
              <a:t>data.frame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21465" y="2211600"/>
            <a:ext cx="7611718" cy="1663165"/>
            <a:chOff x="1207604" y="2708557"/>
            <a:chExt cx="7611718" cy="16631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604" y="2723897"/>
              <a:ext cx="6477000" cy="164782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200938" y="2862445"/>
              <a:ext cx="238539" cy="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87297" y="2708557"/>
              <a:ext cx="4432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400" dirty="0" smtClean="0">
                  <a:solidFill>
                    <a:schemeClr val="bg1"/>
                  </a:solidFill>
                </a:rPr>
                <a:t>What are the data types of the columns?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317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" y="1051064"/>
            <a:ext cx="6000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03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499113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Intro to R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65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42" y="243482"/>
            <a:ext cx="1671003" cy="1346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" y="1051064"/>
            <a:ext cx="6000750" cy="3086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009" y="1398104"/>
            <a:ext cx="2390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210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42" y="243482"/>
            <a:ext cx="1671003" cy="1346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42" y="1861559"/>
            <a:ext cx="1748684" cy="1429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" y="1051064"/>
            <a:ext cx="6000750" cy="30861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3009" y="2809463"/>
            <a:ext cx="2390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437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42" y="243482"/>
            <a:ext cx="1671003" cy="1346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42" y="1861559"/>
            <a:ext cx="1748684" cy="1429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86" y="3357241"/>
            <a:ext cx="1864691" cy="1559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09" y="1051064"/>
            <a:ext cx="6000750" cy="30861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3009" y="3770242"/>
            <a:ext cx="2390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370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data: dealing with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oordinates() </a:t>
            </a:r>
            <a:r>
              <a:rPr lang="en-US" dirty="0" smtClean="0"/>
              <a:t>– set or retrieve spatial coordinates for a Spatial object. Returns a </a:t>
            </a:r>
            <a:r>
              <a:rPr lang="en-US" i="1" dirty="0" smtClean="0"/>
              <a:t>matrix</a:t>
            </a:r>
            <a:r>
              <a:rPr lang="en-US" dirty="0" smtClean="0"/>
              <a:t> (similar to a </a:t>
            </a:r>
            <a:r>
              <a:rPr lang="en-US" i="1" dirty="0" err="1" smtClean="0"/>
              <a:t>data.frame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344613" y="1828547"/>
            <a:ext cx="6267450" cy="2543175"/>
            <a:chOff x="985499" y="1633040"/>
            <a:chExt cx="6267450" cy="25431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499" y="1633040"/>
              <a:ext cx="6267450" cy="25431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825563" y="2291128"/>
              <a:ext cx="233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400" dirty="0">
                  <a:solidFill>
                    <a:schemeClr val="bg1"/>
                  </a:solidFill>
                </a:rPr>
                <a:t>l</a:t>
              </a:r>
              <a:r>
                <a:rPr lang="en-US" sz="1400" dirty="0" smtClean="0">
                  <a:solidFill>
                    <a:schemeClr val="bg1"/>
                  </a:solidFill>
                </a:rPr>
                <a:t>atitude, longitude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4868" y="3444067"/>
              <a:ext cx="233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400" dirty="0" smtClean="0">
                  <a:solidFill>
                    <a:schemeClr val="bg1"/>
                  </a:solidFill>
                </a:rPr>
                <a:t>Select just latitude</a:t>
              </a:r>
            </a:p>
          </p:txBody>
        </p:sp>
        <p:cxnSp>
          <p:nvCxnSpPr>
            <p:cNvPr id="11" name="Straight Arrow Connector 10"/>
            <p:cNvCxnSpPr>
              <a:endCxn id="9" idx="1"/>
            </p:cNvCxnSpPr>
            <p:nvPr/>
          </p:nvCxnSpPr>
          <p:spPr>
            <a:xfrm>
              <a:off x="4366591" y="3591339"/>
              <a:ext cx="318277" cy="661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272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data: dealing with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48" y="1439667"/>
            <a:ext cx="2868891" cy="228662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538" y="1327405"/>
            <a:ext cx="5865497" cy="25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40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manipulating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7" y="857250"/>
            <a:ext cx="8435905" cy="3318965"/>
          </a:xfrm>
        </p:spPr>
        <p:txBody>
          <a:bodyPr/>
          <a:lstStyle/>
          <a:p>
            <a:r>
              <a:rPr lang="en-US" b="1" dirty="0" err="1" smtClean="0"/>
              <a:t>SpatialPoints</a:t>
            </a:r>
            <a:r>
              <a:rPr lang="en-US" b="1" dirty="0" smtClean="0"/>
              <a:t>() </a:t>
            </a:r>
            <a:r>
              <a:rPr lang="en-US" dirty="0" smtClean="0"/>
              <a:t>– creates a spatial points object from a </a:t>
            </a:r>
            <a:r>
              <a:rPr lang="en-US" i="1" dirty="0" err="1" smtClean="0"/>
              <a:t>data.frame</a:t>
            </a:r>
            <a:r>
              <a:rPr lang="en-US" dirty="0" smtClean="0"/>
              <a:t> or a </a:t>
            </a:r>
            <a:r>
              <a:rPr lang="en-US" i="1" dirty="0" smtClean="0"/>
              <a:t>matrix</a:t>
            </a:r>
          </a:p>
          <a:p>
            <a:r>
              <a:rPr lang="en-US" b="1" dirty="0" err="1" smtClean="0"/>
              <a:t>SpatialPointsDataFrame</a:t>
            </a:r>
            <a:r>
              <a:rPr lang="en-US" b="1" dirty="0" smtClean="0"/>
              <a:t>()</a:t>
            </a:r>
            <a:r>
              <a:rPr lang="en-US" dirty="0" smtClean="0"/>
              <a:t> – creates a spatial points object with an associated </a:t>
            </a:r>
            <a:r>
              <a:rPr lang="en-US" i="1" dirty="0" err="1" smtClean="0"/>
              <a:t>data.frame</a:t>
            </a:r>
            <a:endParaRPr lang="en-US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0" y="2498281"/>
            <a:ext cx="6698678" cy="1570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827" y="2380394"/>
            <a:ext cx="1737227" cy="18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2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manipulating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7" y="857250"/>
            <a:ext cx="8435905" cy="3318965"/>
          </a:xfrm>
        </p:spPr>
        <p:txBody>
          <a:bodyPr/>
          <a:lstStyle/>
          <a:p>
            <a:r>
              <a:rPr lang="en-US" b="1" dirty="0" err="1" smtClean="0"/>
              <a:t>SpatialPoints</a:t>
            </a:r>
            <a:r>
              <a:rPr lang="en-US" b="1" dirty="0" smtClean="0"/>
              <a:t>() </a:t>
            </a:r>
            <a:r>
              <a:rPr lang="en-US" dirty="0" smtClean="0"/>
              <a:t>– creates a spatial points object from a </a:t>
            </a:r>
            <a:r>
              <a:rPr lang="en-US" i="1" dirty="0" err="1" smtClean="0"/>
              <a:t>data.frame</a:t>
            </a:r>
            <a:r>
              <a:rPr lang="en-US" dirty="0" smtClean="0"/>
              <a:t> or a </a:t>
            </a:r>
            <a:r>
              <a:rPr lang="en-US" i="1" dirty="0" smtClean="0"/>
              <a:t>matrix</a:t>
            </a:r>
          </a:p>
          <a:p>
            <a:r>
              <a:rPr lang="en-US" b="1" dirty="0" err="1" smtClean="0"/>
              <a:t>SpatialPointsDataFrame</a:t>
            </a:r>
            <a:r>
              <a:rPr lang="en-US" b="1" dirty="0" smtClean="0"/>
              <a:t>()</a:t>
            </a:r>
            <a:r>
              <a:rPr lang="en-US" dirty="0" smtClean="0"/>
              <a:t> – creates a spatial points object with an associated </a:t>
            </a:r>
            <a:r>
              <a:rPr lang="en-US" i="1" dirty="0" err="1" smtClean="0"/>
              <a:t>data.frame</a:t>
            </a:r>
            <a:endParaRPr lang="en-US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74" y="1991059"/>
            <a:ext cx="6052535" cy="23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5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3"/>
            <a:ext cx="9144000" cy="4812467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/>
            </a:r>
            <a:br>
              <a:rPr lang="en-US" sz="8000" dirty="0" smtClean="0">
                <a:solidFill>
                  <a:schemeClr val="bg1"/>
                </a:solidFill>
              </a:rPr>
            </a:br>
            <a:r>
              <a:rPr lang="en-US" sz="8000" dirty="0" smtClean="0">
                <a:solidFill>
                  <a:schemeClr val="bg1"/>
                </a:solidFill>
              </a:rPr>
              <a:t>Manipulating </a:t>
            </a:r>
            <a:r>
              <a:rPr lang="en-US" sz="8000" dirty="0" smtClean="0">
                <a:solidFill>
                  <a:schemeClr val="bg1"/>
                </a:solidFill>
              </a:rPr>
              <a:t>spatial </a:t>
            </a:r>
            <a:r>
              <a:rPr lang="en-US" sz="8000" dirty="0" smtClean="0">
                <a:solidFill>
                  <a:schemeClr val="bg1"/>
                </a:solidFill>
              </a:rPr>
              <a:t>data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06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“</a:t>
            </a:r>
            <a:r>
              <a:rPr lang="en-US" i="1" dirty="0"/>
              <a:t>A</a:t>
            </a:r>
            <a:r>
              <a:rPr lang="en-US" i="1" dirty="0" smtClean="0"/>
              <a:t> </a:t>
            </a:r>
            <a:r>
              <a:rPr lang="en-US" i="1" dirty="0"/>
              <a:t>location of (140, 12) is not meaningful if you do know where the origin is and if the x-coordinate is 140 meters, kilometers, or perhaps degrees </a:t>
            </a:r>
            <a:r>
              <a:rPr lang="en-US" i="1" dirty="0" smtClean="0"/>
              <a:t>away”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The most common system is the World Geodesic System 1984 (</a:t>
            </a:r>
            <a:r>
              <a:rPr lang="en-US" b="1" dirty="0" smtClean="0"/>
              <a:t>WGS84</a:t>
            </a:r>
            <a:r>
              <a:rPr lang="en-US" dirty="0" smtClean="0"/>
              <a:t>), which is essentially a model of the shape of the Earth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most common CRSs are assigned a </a:t>
            </a:r>
            <a:r>
              <a:rPr lang="en-US" b="1" dirty="0" smtClean="0"/>
              <a:t>EPSG</a:t>
            </a:r>
            <a:r>
              <a:rPr lang="en-US" dirty="0" smtClean="0"/>
              <a:t> code (</a:t>
            </a:r>
            <a:r>
              <a:rPr lang="en-US" dirty="0"/>
              <a:t>European Petroleum Survey </a:t>
            </a:r>
            <a:r>
              <a:rPr lang="en-US" dirty="0" smtClean="0"/>
              <a:t>Group).</a:t>
            </a:r>
          </a:p>
          <a:p>
            <a:r>
              <a:rPr lang="en-US" dirty="0" smtClean="0"/>
              <a:t>Unique ID that is a simple way to identify a 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2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 (CRS</a:t>
            </a:r>
            <a:r>
              <a:rPr lang="en-US" dirty="0" smtClean="0"/>
              <a:t>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29430"/>
              </p:ext>
            </p:extLst>
          </p:nvPr>
        </p:nvGraphicFramePr>
        <p:xfrm>
          <a:off x="398324" y="1417261"/>
          <a:ext cx="8156714" cy="245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980">
                  <a:extLst>
                    <a:ext uri="{9D8B030D-6E8A-4147-A177-3AD203B41FA5}">
                      <a16:colId xmlns:a16="http://schemas.microsoft.com/office/drawing/2014/main" val="3655670574"/>
                    </a:ext>
                  </a:extLst>
                </a:gridCol>
                <a:gridCol w="5937734">
                  <a:extLst>
                    <a:ext uri="{9D8B030D-6E8A-4147-A177-3AD203B41FA5}">
                      <a16:colId xmlns:a16="http://schemas.microsoft.com/office/drawing/2014/main" val="4194956860"/>
                    </a:ext>
                  </a:extLst>
                </a:gridCol>
              </a:tblGrid>
              <a:tr h="382744">
                <a:tc>
                  <a:txBody>
                    <a:bodyPr/>
                    <a:lstStyle/>
                    <a:p>
                      <a:r>
                        <a:rPr lang="en-US" dirty="0" smtClean="0"/>
                        <a:t>EPSG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61506"/>
                  </a:ext>
                </a:extLst>
              </a:tr>
              <a:tr h="2076255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EPSG:27561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+</a:t>
                      </a:r>
                      <a:r>
                        <a:rPr lang="en-US" dirty="0" err="1" smtClean="0">
                          <a:effectLst/>
                        </a:rPr>
                        <a:t>proj</a:t>
                      </a:r>
                      <a:r>
                        <a:rPr lang="en-US" dirty="0" smtClean="0">
                          <a:effectLst/>
                        </a:rPr>
                        <a:t>=</a:t>
                      </a:r>
                      <a:r>
                        <a:rPr lang="en-US" dirty="0" err="1" smtClean="0">
                          <a:effectLst/>
                        </a:rPr>
                        <a:t>lcc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+lat_1=49.5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+lat_0=49.5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+lon_0=0</a:t>
                      </a:r>
                      <a:r>
                        <a:rPr lang="en-US" dirty="0" smtClean="0"/>
                        <a:t> 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+k_0=0.999877341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+x_0=6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+y_0=2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+a=6378249.2</a:t>
                      </a:r>
                      <a:r>
                        <a:rPr lang="en-US" dirty="0" smtClean="0"/>
                        <a:t> 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+b=6356515 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+towgs84=-168,-60,320,0,0,0,0</a:t>
                      </a:r>
                      <a:r>
                        <a:rPr lang="en-US" dirty="0" smtClean="0"/>
                        <a:t> 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+pm=</a:t>
                      </a:r>
                      <a:r>
                        <a:rPr lang="en-US" dirty="0" err="1" smtClean="0">
                          <a:effectLst/>
                        </a:rPr>
                        <a:t>paris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+units=m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>
                          <a:effectLst/>
                        </a:rPr>
                        <a:t>+</a:t>
                      </a:r>
                      <a:r>
                        <a:rPr lang="en-US" dirty="0" err="1" smtClean="0">
                          <a:effectLst/>
                        </a:rPr>
                        <a:t>no_defs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254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367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" y="100533"/>
            <a:ext cx="8187572" cy="43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7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and transforming CRS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7347" y="987287"/>
            <a:ext cx="79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4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sz="1800" b="1" dirty="0" smtClean="0"/>
              <a:t>roj4string()</a:t>
            </a:r>
            <a:r>
              <a:rPr lang="en-US" sz="1800" dirty="0" smtClean="0"/>
              <a:t> – Set or retrieve the CRS of a spatial object</a:t>
            </a:r>
            <a:endParaRPr lang="en-US" sz="18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17" y="2186609"/>
            <a:ext cx="7067901" cy="21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1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and transforming CRS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7347" y="987287"/>
            <a:ext cx="7917691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4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sz="1800" b="1" dirty="0" smtClean="0"/>
              <a:t>roj4string()</a:t>
            </a:r>
            <a:r>
              <a:rPr lang="en-US" sz="1800" dirty="0" smtClean="0"/>
              <a:t> – Set or retrieve the CRS of a spatial object</a:t>
            </a:r>
          </a:p>
          <a:p>
            <a:pPr marL="285750" indent="-285750">
              <a:spcBef>
                <a:spcPts val="54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 smtClean="0"/>
              <a:t>27700 represents the British National Grid</a:t>
            </a:r>
            <a:endParaRPr lang="en-US" sz="1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81" y="2261809"/>
            <a:ext cx="7067901" cy="2117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282" y="3320534"/>
            <a:ext cx="7067901" cy="184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600" dirty="0" err="1" smtClean="0"/>
          </a:p>
        </p:txBody>
      </p:sp>
    </p:spTree>
    <p:extLst>
      <p:ext uri="{BB962C8B-B14F-4D97-AF65-F5344CB8AC3E}">
        <p14:creationId xmlns:p14="http://schemas.microsoft.com/office/powerpoint/2010/main" val="1822613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and transforming CRS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Converting </a:t>
            </a:r>
            <a:r>
              <a:rPr lang="en-US" i="1" dirty="0" err="1" smtClean="0"/>
              <a:t>lnd</a:t>
            </a:r>
            <a:r>
              <a:rPr lang="en-US" dirty="0" err="1" smtClean="0"/>
              <a:t>’s</a:t>
            </a:r>
            <a:r>
              <a:rPr lang="en-US" dirty="0" smtClean="0"/>
              <a:t> CRS to the more widely used </a:t>
            </a:r>
            <a:r>
              <a:rPr lang="en-US" b="1" dirty="0" smtClean="0"/>
              <a:t>WGS84</a:t>
            </a:r>
            <a:r>
              <a:rPr lang="en-US" dirty="0" smtClean="0"/>
              <a:t> using </a:t>
            </a:r>
            <a:r>
              <a:rPr lang="en-US" b="1" dirty="0" err="1" smtClean="0"/>
              <a:t>spTransform</a:t>
            </a:r>
            <a:r>
              <a:rPr lang="en-US" b="1" dirty="0" smtClean="0"/>
              <a:t>()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1" y="1389822"/>
            <a:ext cx="7315200" cy="1692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1" y="3614857"/>
            <a:ext cx="7315200" cy="962025"/>
          </a:xfrm>
          <a:prstGeom prst="rect">
            <a:avLst/>
          </a:prstGeom>
        </p:spPr>
      </p:pic>
      <p:sp>
        <p:nvSpPr>
          <p:cNvPr id="18" name="U-Turn Arrow 17"/>
          <p:cNvSpPr/>
          <p:nvPr/>
        </p:nvSpPr>
        <p:spPr>
          <a:xfrm rot="16200000" flipH="1">
            <a:off x="-811875" y="2584445"/>
            <a:ext cx="2143451" cy="347422"/>
          </a:xfrm>
          <a:prstGeom prst="uturnArrow">
            <a:avLst>
              <a:gd name="adj1" fmla="val 25000"/>
              <a:gd name="adj2" fmla="val 21185"/>
              <a:gd name="adj3" fmla="val 25000"/>
              <a:gd name="adj4" fmla="val 43750"/>
              <a:gd name="adj5" fmla="val 75000"/>
            </a:avLst>
          </a:prstGeom>
          <a:solidFill>
            <a:srgbClr val="EA2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331" y="3307080"/>
            <a:ext cx="9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 smtClean="0"/>
              <a:t>Console:</a:t>
            </a:r>
          </a:p>
        </p:txBody>
      </p:sp>
    </p:spTree>
    <p:extLst>
      <p:ext uri="{BB962C8B-B14F-4D97-AF65-F5344CB8AC3E}">
        <p14:creationId xmlns:p14="http://schemas.microsoft.com/office/powerpoint/2010/main" val="1547028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 sets to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Read in London crime data, filter out all but “Theft and Handling” crimes, and aggregate the total number per borough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99" y="1643044"/>
            <a:ext cx="6323578" cy="2000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20" y="3802386"/>
            <a:ext cx="2487043" cy="11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1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 to 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that our data set is ready, we can join it to our spatial object </a:t>
            </a:r>
            <a:r>
              <a:rPr lang="en-US" i="1" dirty="0" err="1" smtClean="0"/>
              <a:t>lnd</a:t>
            </a:r>
            <a:r>
              <a:rPr lang="en-US" i="1" dirty="0" smtClean="0"/>
              <a:t> </a:t>
            </a:r>
            <a:r>
              <a:rPr lang="en-US" dirty="0" smtClean="0"/>
              <a:t>using </a:t>
            </a:r>
            <a:r>
              <a:rPr lang="en-US" b="1" dirty="0" err="1" smtClean="0"/>
              <a:t>left_join</a:t>
            </a:r>
            <a:r>
              <a:rPr lang="en-US" b="1" dirty="0" smtClean="0"/>
              <a:t>()</a:t>
            </a:r>
            <a:endParaRPr lang="en-US" dirty="0" smtClean="0"/>
          </a:p>
          <a:p>
            <a:r>
              <a:rPr lang="en-US" i="1" dirty="0" smtClean="0"/>
              <a:t>by </a:t>
            </a:r>
            <a:r>
              <a:rPr lang="en-US" dirty="0" smtClean="0"/>
              <a:t>specifies what column(s) the two data sets should be joined using. Since the column we want to join on is named differently in the two </a:t>
            </a:r>
            <a:r>
              <a:rPr lang="en-US" i="1" dirty="0" err="1" smtClean="0"/>
              <a:t>data.frame</a:t>
            </a:r>
            <a:r>
              <a:rPr lang="en-US" dirty="0" err="1" smtClean="0"/>
              <a:t>s</a:t>
            </a:r>
            <a:r>
              <a:rPr lang="en-US" dirty="0" smtClean="0"/>
              <a:t>, we use this syntax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43" y="2606629"/>
            <a:ext cx="6733649" cy="79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69" y="3621080"/>
            <a:ext cx="6246398" cy="15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00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 to spatial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that our data set is ready, we can join it to our spatial object </a:t>
            </a:r>
            <a:r>
              <a:rPr lang="en-US" i="1" dirty="0" err="1" smtClean="0"/>
              <a:t>lnd</a:t>
            </a:r>
            <a:r>
              <a:rPr lang="en-US" i="1" dirty="0" smtClean="0"/>
              <a:t> </a:t>
            </a:r>
            <a:r>
              <a:rPr lang="en-US" dirty="0" smtClean="0"/>
              <a:t>using </a:t>
            </a:r>
            <a:r>
              <a:rPr lang="en-US" b="1" dirty="0" err="1" smtClean="0"/>
              <a:t>left_join</a:t>
            </a:r>
            <a:r>
              <a:rPr lang="en-US" b="1" dirty="0" smtClean="0"/>
              <a:t>()</a:t>
            </a:r>
            <a:endParaRPr lang="en-US" dirty="0" smtClean="0"/>
          </a:p>
          <a:p>
            <a:r>
              <a:rPr lang="en-US" i="1" dirty="0" smtClean="0"/>
              <a:t>by </a:t>
            </a:r>
            <a:r>
              <a:rPr lang="en-US" dirty="0" smtClean="0"/>
              <a:t>specifies what column(s) the two data sets should be joined using. Since the column we want to join on is named differently in the two </a:t>
            </a:r>
            <a:r>
              <a:rPr lang="en-US" i="1" dirty="0" err="1" smtClean="0"/>
              <a:t>data.frame</a:t>
            </a:r>
            <a:r>
              <a:rPr lang="en-US" dirty="0" err="1" smtClean="0"/>
              <a:t>s</a:t>
            </a:r>
            <a:r>
              <a:rPr lang="en-US" dirty="0" smtClean="0"/>
              <a:t>, we use this syntax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43" y="2606629"/>
            <a:ext cx="6733649" cy="79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69" y="3621080"/>
            <a:ext cx="6246398" cy="1557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2591" y="3791778"/>
            <a:ext cx="1155476" cy="1351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1800" dirty="0" err="1" smtClean="0"/>
          </a:p>
        </p:txBody>
      </p:sp>
    </p:spTree>
    <p:extLst>
      <p:ext uri="{BB962C8B-B14F-4D97-AF65-F5344CB8AC3E}">
        <p14:creationId xmlns:p14="http://schemas.microsoft.com/office/powerpoint/2010/main" val="82269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 to spatial </a:t>
            </a:r>
            <a:r>
              <a:rPr lang="en-US" dirty="0" smtClean="0"/>
              <a:t>data: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</a:t>
            </a:r>
            <a:r>
              <a:rPr lang="en-US" b="1" dirty="0" err="1" smtClean="0"/>
              <a:t>tm</a:t>
            </a:r>
            <a:r>
              <a:rPr lang="en-US" b="1" dirty="0" smtClean="0"/>
              <a:t>()</a:t>
            </a:r>
            <a:r>
              <a:rPr lang="en-US" dirty="0" smtClean="0"/>
              <a:t> – create a </a:t>
            </a:r>
            <a:r>
              <a:rPr lang="en-US" b="1" dirty="0" smtClean="0"/>
              <a:t>q</a:t>
            </a:r>
            <a:r>
              <a:rPr lang="en-US" dirty="0" smtClean="0"/>
              <a:t>uick </a:t>
            </a:r>
            <a:r>
              <a:rPr lang="en-US" b="1" dirty="0" smtClean="0"/>
              <a:t>t</a:t>
            </a:r>
            <a:r>
              <a:rPr lang="en-US" dirty="0" smtClean="0"/>
              <a:t>hematic </a:t>
            </a:r>
            <a:r>
              <a:rPr lang="en-US" b="1" dirty="0" smtClean="0"/>
              <a:t>m</a:t>
            </a:r>
            <a:r>
              <a:rPr lang="en-US" dirty="0" smtClean="0"/>
              <a:t>ap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fill</a:t>
            </a:r>
            <a:r>
              <a:rPr lang="en-US" dirty="0" smtClean="0"/>
              <a:t> argument allows you to color the map based on a column’s values</a:t>
            </a:r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6" y="2516732"/>
            <a:ext cx="3571875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77" y="1623774"/>
            <a:ext cx="3598570" cy="28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07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 to spatial </a:t>
            </a:r>
            <a:r>
              <a:rPr lang="en-US" dirty="0" smtClean="0"/>
              <a:t>data: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</a:t>
            </a:r>
            <a:r>
              <a:rPr lang="en-US" b="1" dirty="0" err="1" smtClean="0"/>
              <a:t>tm</a:t>
            </a:r>
            <a:r>
              <a:rPr lang="en-US" b="1" dirty="0" smtClean="0"/>
              <a:t>()</a:t>
            </a:r>
            <a:r>
              <a:rPr lang="en-US" dirty="0" smtClean="0"/>
              <a:t> – create a </a:t>
            </a:r>
            <a:r>
              <a:rPr lang="en-US" b="1" dirty="0" smtClean="0"/>
              <a:t>q</a:t>
            </a:r>
            <a:r>
              <a:rPr lang="en-US" dirty="0" smtClean="0"/>
              <a:t>uick </a:t>
            </a:r>
            <a:r>
              <a:rPr lang="en-US" b="1" dirty="0" smtClean="0"/>
              <a:t>t</a:t>
            </a:r>
            <a:r>
              <a:rPr lang="en-US" dirty="0" smtClean="0"/>
              <a:t>hematic </a:t>
            </a:r>
            <a:r>
              <a:rPr lang="en-US" b="1" dirty="0" smtClean="0"/>
              <a:t>m</a:t>
            </a:r>
            <a:r>
              <a:rPr lang="en-US" dirty="0" smtClean="0"/>
              <a:t>ap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fill</a:t>
            </a:r>
            <a:r>
              <a:rPr lang="en-US" dirty="0" smtClean="0"/>
              <a:t> argument allows you to color the map based on a column’s values</a:t>
            </a:r>
          </a:p>
          <a:p>
            <a:pPr lvl="1"/>
            <a:r>
              <a:rPr lang="en-US" dirty="0" smtClean="0"/>
              <a:t>Many other parameters!</a:t>
            </a:r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95" y="1869942"/>
            <a:ext cx="3442688" cy="2664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8" y="2816087"/>
            <a:ext cx="5063559" cy="6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2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8053"/>
            <a:ext cx="9144000" cy="4810540"/>
          </a:xfrm>
          <a:solidFill>
            <a:srgbClr val="48AA43"/>
          </a:solidFill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/>
            </a:r>
            <a:br>
              <a:rPr lang="en-US" sz="6000" dirty="0" smtClean="0">
                <a:solidFill>
                  <a:schemeClr val="bg1"/>
                </a:solidFill>
              </a:rPr>
            </a:br>
            <a:r>
              <a:rPr lang="en-US" sz="6000" dirty="0" smtClean="0">
                <a:solidFill>
                  <a:schemeClr val="bg1"/>
                </a:solidFill>
              </a:rPr>
              <a:t/>
            </a:r>
            <a:br>
              <a:rPr lang="en-US" sz="6000" dirty="0" smtClean="0">
                <a:solidFill>
                  <a:schemeClr val="bg1"/>
                </a:solidFill>
              </a:rPr>
            </a:br>
            <a:r>
              <a:rPr lang="en-US" sz="6000" dirty="0" smtClean="0">
                <a:solidFill>
                  <a:schemeClr val="bg1"/>
                </a:solidFill>
              </a:rPr>
              <a:t>Spatial data in R using </a:t>
            </a:r>
            <a:r>
              <a:rPr lang="en-US" sz="6000" i="1" dirty="0" smtClean="0">
                <a:solidFill>
                  <a:schemeClr val="bg1"/>
                </a:solidFill>
              </a:rPr>
              <a:t>ggplot2</a:t>
            </a:r>
            <a:r>
              <a:rPr lang="en-US" sz="6000" dirty="0" smtClean="0">
                <a:solidFill>
                  <a:schemeClr val="bg1"/>
                </a:solidFill>
              </a:rPr>
              <a:t> and </a:t>
            </a:r>
            <a:r>
              <a:rPr lang="en-US" sz="6000" i="1" dirty="0" smtClean="0">
                <a:solidFill>
                  <a:schemeClr val="bg1"/>
                </a:solidFill>
              </a:rPr>
              <a:t>leaflet</a:t>
            </a:r>
            <a:endParaRPr lang="en-US" sz="6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0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in </a:t>
            </a:r>
            <a:r>
              <a:rPr lang="en-US" i="1" dirty="0" smtClean="0"/>
              <a:t>ggplot2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</a:t>
            </a:r>
            <a:r>
              <a:rPr lang="en-US" b="1" dirty="0" smtClean="0"/>
              <a:t>lot() </a:t>
            </a:r>
            <a:r>
              <a:rPr lang="en-US" dirty="0" smtClean="0"/>
              <a:t>can handle the Spatial objects we’ve been working with; </a:t>
            </a:r>
            <a:r>
              <a:rPr lang="en-US" i="1" dirty="0" smtClean="0"/>
              <a:t>ggplot2</a:t>
            </a:r>
            <a:r>
              <a:rPr lang="en-US" dirty="0" smtClean="0"/>
              <a:t> cannot so we have a few extra steps </a:t>
            </a:r>
          </a:p>
          <a:p>
            <a:r>
              <a:rPr lang="en-US" b="1" dirty="0"/>
              <a:t>f</a:t>
            </a:r>
            <a:r>
              <a:rPr lang="en-US" b="1" dirty="0" smtClean="0"/>
              <a:t>ortify()</a:t>
            </a:r>
            <a:r>
              <a:rPr lang="en-US" dirty="0" smtClean="0"/>
              <a:t> – extracts the spatial data into a </a:t>
            </a:r>
            <a:r>
              <a:rPr lang="en-US" i="1" dirty="0" err="1" smtClean="0"/>
              <a:t>data.frame</a:t>
            </a:r>
            <a:endParaRPr lang="en-US" i="1" dirty="0" smtClean="0"/>
          </a:p>
          <a:p>
            <a:r>
              <a:rPr lang="en-US" dirty="0" smtClean="0"/>
              <a:t>We then need to rejoin our data using </a:t>
            </a:r>
            <a:r>
              <a:rPr lang="en-US" b="1" dirty="0" err="1" smtClean="0"/>
              <a:t>left_join</a:t>
            </a:r>
            <a:r>
              <a:rPr lang="en-US" b="1" dirty="0" smtClean="0"/>
              <a:t>()</a:t>
            </a:r>
            <a:r>
              <a:rPr lang="en-US" dirty="0" smtClean="0"/>
              <a:t> after we create a variable to merge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973663"/>
            <a:ext cx="7515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8" y="117943"/>
            <a:ext cx="7460013" cy="45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in </a:t>
            </a:r>
            <a:r>
              <a:rPr lang="en-US" i="1" dirty="0"/>
              <a:t>ggplot2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1" y="1088129"/>
            <a:ext cx="5076366" cy="879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86" y="490165"/>
            <a:ext cx="3526114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64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in </a:t>
            </a:r>
            <a:r>
              <a:rPr lang="en-US" i="1" dirty="0"/>
              <a:t>ggplot2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1" y="1088129"/>
            <a:ext cx="5076366" cy="879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86" y="490165"/>
            <a:ext cx="3526114" cy="2261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1" y="2973456"/>
            <a:ext cx="5076366" cy="1133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190" y="2787198"/>
            <a:ext cx="3203506" cy="21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6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in </a:t>
            </a:r>
            <a:r>
              <a:rPr lang="en-US" i="1" dirty="0" smtClean="0"/>
              <a:t>leaflet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</a:t>
            </a:r>
            <a:r>
              <a:rPr lang="en-US" i="1" dirty="0" smtClean="0"/>
              <a:t>eaflet </a:t>
            </a:r>
            <a:r>
              <a:rPr lang="en-US" dirty="0" smtClean="0"/>
              <a:t>is a powerful web mapping system built on a JavaScript library, making it easy to create interactive maps with only a few lines of code</a:t>
            </a:r>
          </a:p>
          <a:p>
            <a:pPr lvl="1"/>
            <a:r>
              <a:rPr lang="en-US" dirty="0" smtClean="0"/>
              <a:t>Pairs nicely with </a:t>
            </a:r>
            <a:r>
              <a:rPr lang="en-US" i="1" dirty="0" smtClean="0"/>
              <a:t>shiny</a:t>
            </a:r>
            <a:r>
              <a:rPr lang="en-US" dirty="0" smtClean="0"/>
              <a:t>, an R package for creating interactive online visualizations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See:</a:t>
            </a:r>
          </a:p>
          <a:p>
            <a:r>
              <a:rPr lang="en-US" dirty="0" smtClean="0"/>
              <a:t>github.com/Leaflet/Leaflet</a:t>
            </a:r>
          </a:p>
          <a:p>
            <a:r>
              <a:rPr lang="en-US" dirty="0"/>
              <a:t>rstudio.github.io/leaflet/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68" y="1930581"/>
            <a:ext cx="3813990" cy="2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50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</a:t>
            </a:r>
            <a:r>
              <a:rPr lang="en-US" i="1" dirty="0" smtClean="0"/>
              <a:t>eaflet</a:t>
            </a:r>
            <a:r>
              <a:rPr lang="en-US" dirty="0" smtClean="0"/>
              <a:t>: getting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8" y="1568312"/>
            <a:ext cx="4038600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568" y="609393"/>
            <a:ext cx="3837468" cy="37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2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leaftlet</a:t>
            </a:r>
            <a:endParaRPr lang="en-US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304" y="3867078"/>
            <a:ext cx="8229600" cy="12477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86" y="282344"/>
            <a:ext cx="3512235" cy="34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20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97420"/>
            <a:ext cx="6917635" cy="43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4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6584</TotalTime>
  <Words>1279</Words>
  <Application>Microsoft Office PowerPoint</Application>
  <PresentationFormat>On-screen Show (16:9)</PresentationFormat>
  <Paragraphs>282</Paragraphs>
  <Slides>84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Courier New</vt:lpstr>
      <vt:lpstr>IHME ppt template_1109</vt:lpstr>
      <vt:lpstr>Spatial mapping in R</vt:lpstr>
      <vt:lpstr>Who we are</vt:lpstr>
      <vt:lpstr>Introductions</vt:lpstr>
      <vt:lpstr>About this training</vt:lpstr>
      <vt:lpstr>Outline</vt:lpstr>
      <vt:lpstr> Intro to R</vt:lpstr>
      <vt:lpstr>PowerPoint Presentation</vt:lpstr>
      <vt:lpstr>PowerPoint Presentation</vt:lpstr>
      <vt:lpstr>PowerPoint Presentation</vt:lpstr>
      <vt:lpstr>PowerPoint Presentation</vt:lpstr>
      <vt:lpstr> R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Data 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 vs Stata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Introducing spatial data in R</vt:lpstr>
      <vt:lpstr>Spatial data packages</vt:lpstr>
      <vt:lpstr>Spatial data in R: shapefiles</vt:lpstr>
      <vt:lpstr>Spatial data in R: shapefiles</vt:lpstr>
      <vt:lpstr>Reading shapefiles into R</vt:lpstr>
      <vt:lpstr>The structure of spatial data</vt:lpstr>
      <vt:lpstr>The structure of spatial data</vt:lpstr>
      <vt:lpstr>The structure of spatial data</vt:lpstr>
      <vt:lpstr>Basic plotting</vt:lpstr>
      <vt:lpstr>Basic plotting</vt:lpstr>
      <vt:lpstr>Basic plotting</vt:lpstr>
      <vt:lpstr>Basic plotting</vt:lpstr>
      <vt:lpstr>Spatial data: dealing with coordinates</vt:lpstr>
      <vt:lpstr>Spatial data: dealing with coordinates</vt:lpstr>
      <vt:lpstr>Creating and manipulating spatial data</vt:lpstr>
      <vt:lpstr>Creating and manipulating spatial data</vt:lpstr>
      <vt:lpstr> Manipulating spatial data</vt:lpstr>
      <vt:lpstr>Coordinate Reference System (CRS)</vt:lpstr>
      <vt:lpstr>Coordinate Reference System (CRS) example</vt:lpstr>
      <vt:lpstr>Setting and transforming CRS in R</vt:lpstr>
      <vt:lpstr>Setting and transforming CRS in R</vt:lpstr>
      <vt:lpstr>Setting and transforming CRS in R</vt:lpstr>
      <vt:lpstr>Joining data sets to spatial data</vt:lpstr>
      <vt:lpstr>Joining data sets to spatial data</vt:lpstr>
      <vt:lpstr>Joining data sets to spatial data</vt:lpstr>
      <vt:lpstr>Joining data sets to spatial data: plotting</vt:lpstr>
      <vt:lpstr>Joining data sets to spatial data: plotting</vt:lpstr>
      <vt:lpstr>  Spatial data in R using ggplot2 and leaflet</vt:lpstr>
      <vt:lpstr>Spatial data in ggplot2</vt:lpstr>
      <vt:lpstr>Spatial data in ggplot2</vt:lpstr>
      <vt:lpstr>Spatial data in ggplot2</vt:lpstr>
      <vt:lpstr>Spatial data in leaflet</vt:lpstr>
      <vt:lpstr>leaflet: getting started</vt:lpstr>
      <vt:lpstr>leaftlet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Shade Wilson</cp:lastModifiedBy>
  <cp:revision>401</cp:revision>
  <dcterms:created xsi:type="dcterms:W3CDTF">2009-11-17T17:26:05Z</dcterms:created>
  <dcterms:modified xsi:type="dcterms:W3CDTF">2019-08-15T22:48:29Z</dcterms:modified>
</cp:coreProperties>
</file>